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278" r:id="rId40"/>
    <p:sldId id="280" r:id="rId41"/>
    <p:sldId id="279" r:id="rId42"/>
    <p:sldId id="282" r:id="rId43"/>
    <p:sldId id="305" r:id="rId44"/>
    <p:sldId id="306" r:id="rId45"/>
    <p:sldId id="307" r:id="rId46"/>
    <p:sldId id="290" r:id="rId47"/>
    <p:sldId id="291" r:id="rId48"/>
    <p:sldId id="292" r:id="rId49"/>
    <p:sldId id="293" r:id="rId50"/>
    <p:sldId id="294" r:id="rId51"/>
    <p:sldId id="295" r:id="rId52"/>
    <p:sldId id="281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CBBB5-307D-485F-BEFA-1D8FB3D43419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EE1D4-69C9-4E52-88E4-4330987D4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EE1D4-69C9-4E52-88E4-4330987D405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EAFB39-098B-4AC1-8036-4EF7F379951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3FB0CC-E5FB-4975-A3DC-3811A0A3B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Units of Study</a:t>
            </a:r>
            <a:br>
              <a:rPr lang="en-US" dirty="0" smtClean="0"/>
            </a:br>
            <a:r>
              <a:rPr lang="en-US" dirty="0" smtClean="0"/>
              <a:t>English 10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Semester 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 cannot define it; I can only tell you my own faith.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Call me tomorrow; I will have my answer then.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 own a </a:t>
            </a:r>
            <a:r>
              <a:rPr lang="en-US" sz="2800" dirty="0" err="1" smtClean="0"/>
              <a:t>Vue</a:t>
            </a:r>
            <a:r>
              <a:rPr lang="en-US" sz="2800" dirty="0" smtClean="0"/>
              <a:t>; I want to own a Jeep.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i="1" dirty="0" smtClean="0"/>
              <a:t>Combine the following sentences using a semi-colon correctly.</a:t>
            </a:r>
          </a:p>
          <a:p>
            <a:endParaRPr lang="en-US" sz="3200" i="1" dirty="0" smtClean="0"/>
          </a:p>
          <a:p>
            <a:r>
              <a:rPr lang="en-US" sz="3200" dirty="0" smtClean="0"/>
              <a:t>We joined the Boy Scouts.</a:t>
            </a:r>
          </a:p>
          <a:p>
            <a:r>
              <a:rPr lang="en-US" sz="3200" dirty="0" smtClean="0"/>
              <a:t>Dad joined the Boy Scouts.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Explain the issue with following sentences.  Write the corrected sentence in your notebook.</a:t>
            </a:r>
          </a:p>
          <a:p>
            <a:endParaRPr lang="en-US" i="1" dirty="0" smtClean="0"/>
          </a:p>
          <a:p>
            <a:pPr>
              <a:defRPr/>
            </a:pPr>
            <a:r>
              <a:rPr lang="en-US" sz="4000" dirty="0" smtClean="0"/>
              <a:t>I cannot define it, I can only tell you my own faith.</a:t>
            </a:r>
          </a:p>
          <a:p>
            <a:pPr>
              <a:defRPr/>
            </a:pPr>
            <a:r>
              <a:rPr lang="en-US" sz="4000" dirty="0" smtClean="0"/>
              <a:t>I cannot define it I can only tell you my own faith.</a:t>
            </a:r>
          </a:p>
          <a:p>
            <a:pPr>
              <a:defRPr/>
            </a:pPr>
            <a:r>
              <a:rPr lang="en-US" sz="4000" dirty="0" smtClean="0"/>
              <a:t>I cannot define it; my own faith.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Write a paragraph that includes the following skills:</a:t>
            </a:r>
          </a:p>
          <a:p>
            <a:pPr lvl="1"/>
            <a:r>
              <a:rPr lang="en-US" sz="3600" dirty="0" smtClean="0"/>
              <a:t>A semi-colon</a:t>
            </a:r>
          </a:p>
          <a:p>
            <a:pPr lvl="1"/>
            <a:r>
              <a:rPr lang="en-US" sz="3600" dirty="0" smtClean="0"/>
              <a:t>Label the subject and verb of each clause in the sentence that uses a semi-colon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For them the world is bountiful: the rivers hold salmon and sturgeon; the ocean is full of seals, whales, fish, and shellfish; the woods are swarming with game animals.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400" b="1" dirty="0" smtClean="0"/>
              <a:t>		Hakim, Joy. </a:t>
            </a:r>
            <a:r>
              <a:rPr lang="en-US" sz="2400" b="1" i="1" dirty="0" smtClean="0"/>
              <a:t>A History of US</a:t>
            </a:r>
            <a:r>
              <a:rPr lang="en-US" sz="2400" b="1" dirty="0" smtClean="0"/>
              <a:t>. Oxford: 	Oxford University Press, 2005. (2005)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them the world is bountiful: the rivers hold salmon and sturgeon; the ocean is full of seals, whales, fish, and shellfish; the woods are swarming with game animals.</a:t>
            </a:r>
          </a:p>
          <a:p>
            <a:endParaRPr lang="en-US" dirty="0" smtClean="0"/>
          </a:p>
          <a:p>
            <a:r>
              <a:rPr lang="en-US" dirty="0" smtClean="0"/>
              <a:t>Her room is decorated in many colors: black, red, green, and silver.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three things we look for in employees: hard work, honesty, and integrity.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Combine the two sentences and properly punctuate using a colon.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sz="3200" dirty="0" smtClean="0"/>
              <a:t>There are many things you can be working on.</a:t>
            </a:r>
          </a:p>
          <a:p>
            <a:r>
              <a:rPr lang="en-US" sz="3200" dirty="0" smtClean="0"/>
              <a:t>For example, you can write your draft, read your book, or create your project.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clauses and phrases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Explain the issues in the following sentences.  Rewrite the sentences correctly in your notebook.</a:t>
            </a:r>
          </a:p>
          <a:p>
            <a:pPr>
              <a:buNone/>
            </a:pPr>
            <a:endParaRPr lang="en-US" sz="2400" i="1" dirty="0" smtClean="0"/>
          </a:p>
          <a:p>
            <a:pPr lvl="1"/>
            <a:r>
              <a:rPr lang="en-US" sz="2800" dirty="0" smtClean="0"/>
              <a:t>I bought the toys for: Janet, my second cousin; Elaine, my first cousin; George, my cat; and </a:t>
            </a:r>
            <a:r>
              <a:rPr lang="en-US" sz="2800" dirty="0" err="1" smtClean="0"/>
              <a:t>Elinor</a:t>
            </a:r>
            <a:r>
              <a:rPr lang="en-US" sz="2800" dirty="0" smtClean="0"/>
              <a:t>, my favorite author.</a:t>
            </a:r>
          </a:p>
          <a:p>
            <a:pPr lvl="1"/>
            <a:r>
              <a:rPr lang="en-US" sz="2800" dirty="0" smtClean="0"/>
              <a:t>There are many exciting things we do in this class, including: grammar lessons, reading, writing, and discussing.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paragraph that includes the following skills:</a:t>
            </a:r>
          </a:p>
          <a:p>
            <a:pPr lvl="1"/>
            <a:r>
              <a:rPr lang="en-US" sz="2800" dirty="0" smtClean="0"/>
              <a:t>One sentence with a semi-colon</a:t>
            </a:r>
          </a:p>
          <a:p>
            <a:pPr lvl="2"/>
            <a:r>
              <a:rPr lang="en-US" sz="2800" dirty="0" smtClean="0"/>
              <a:t>Label the subject and verb of BOTH Independent Clauses </a:t>
            </a:r>
          </a:p>
          <a:p>
            <a:pPr lvl="1"/>
            <a:r>
              <a:rPr lang="en-US" sz="2800" dirty="0" smtClean="0"/>
              <a:t>One sentence with a colon</a:t>
            </a:r>
          </a:p>
          <a:p>
            <a:pPr lvl="2"/>
            <a:r>
              <a:rPr lang="en-US" sz="2800" dirty="0" smtClean="0"/>
              <a:t>Label the subject and verb of the Independent Clause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You may use the notes in your notebook.  Make sure your name is on the paper before turning it 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Compound Sentences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000" b="1" dirty="0" smtClean="0"/>
              <a:t>I stand here ironing, and what you asked me moves tormented back and forth with the iron.</a:t>
            </a:r>
            <a:endParaRPr lang="en-US" sz="4000" dirty="0" smtClean="0"/>
          </a:p>
          <a:p>
            <a:pPr algn="r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Olsen, Tillie. “I Stand Here Ironing.” Tell Me a Riddle. New York: Dell, 1956. (1956</a:t>
            </a:r>
            <a:r>
              <a:rPr lang="en-US" sz="1200" i="1" dirty="0" smtClean="0"/>
              <a:t>)</a:t>
            </a:r>
          </a:p>
          <a:p>
            <a:pPr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</a:t>
            </a:r>
          </a:p>
          <a:p>
            <a:r>
              <a:rPr lang="en-US" sz="3600" dirty="0" smtClean="0"/>
              <a:t>And</a:t>
            </a:r>
          </a:p>
          <a:p>
            <a:r>
              <a:rPr lang="en-US" sz="3600" dirty="0" smtClean="0"/>
              <a:t>Nor</a:t>
            </a:r>
          </a:p>
          <a:p>
            <a:r>
              <a:rPr lang="en-US" sz="3600" dirty="0" smtClean="0"/>
              <a:t>But</a:t>
            </a:r>
          </a:p>
          <a:p>
            <a:r>
              <a:rPr lang="en-US" sz="3600" dirty="0" smtClean="0"/>
              <a:t>Or</a:t>
            </a:r>
          </a:p>
          <a:p>
            <a:r>
              <a:rPr lang="en-US" sz="3600" dirty="0" smtClean="0"/>
              <a:t>Yet</a:t>
            </a:r>
          </a:p>
          <a:p>
            <a:r>
              <a:rPr lang="en-US" sz="3600" dirty="0" smtClean="0"/>
              <a:t>So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FANBOYS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b="1" dirty="0" smtClean="0"/>
              <a:t>I stand here ironing, and what you asked me moves tormented back and forth with the iron.</a:t>
            </a:r>
          </a:p>
          <a:p>
            <a:pPr>
              <a:buNone/>
              <a:defRPr/>
            </a:pPr>
            <a:endParaRPr lang="en-US" b="1" dirty="0" smtClean="0"/>
          </a:p>
          <a:p>
            <a:pPr>
              <a:defRPr/>
            </a:pPr>
            <a:r>
              <a:rPr lang="en-US" sz="3200" dirty="0" smtClean="0"/>
              <a:t>He didn’t know who to listen to, for everyone was giving different advice.</a:t>
            </a:r>
          </a:p>
          <a:p>
            <a:pPr>
              <a:buNone/>
              <a:defRPr/>
            </a:pP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You were late again, so I have to assign a detention.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Revise the following sentences by combining them using a comma and FANBOYS conjunction.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He wanted to go.  He didn’t do his homework.</a:t>
            </a:r>
          </a:p>
          <a:p>
            <a:endParaRPr lang="en-US" sz="3200" dirty="0" smtClean="0"/>
          </a:p>
          <a:p>
            <a:r>
              <a:rPr lang="en-US" sz="3200" dirty="0" smtClean="0"/>
              <a:t>Sam’s friends were ready to go.  Sam was not ready to go.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Explain the issue with the following sentences.  In your notebook, write the correct sentence.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sz="3200" dirty="0" smtClean="0"/>
              <a:t>Taylor ate the bone, and the chicken.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You can go to the movies, but not the party</a:t>
            </a:r>
            <a:r>
              <a:rPr lang="en-US" sz="2400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about you weekend plans (school appropriate!) using the following:</a:t>
            </a:r>
          </a:p>
          <a:p>
            <a:pPr lvl="1"/>
            <a:r>
              <a:rPr lang="en-US" dirty="0" smtClean="0"/>
              <a:t>2 compound sentences</a:t>
            </a:r>
          </a:p>
          <a:p>
            <a:pPr lvl="1"/>
            <a:r>
              <a:rPr lang="en-US" dirty="0" smtClean="0"/>
              <a:t>1 sentence with a colon</a:t>
            </a:r>
          </a:p>
          <a:p>
            <a:pPr lvl="1"/>
            <a:r>
              <a:rPr lang="en-US" dirty="0" smtClean="0"/>
              <a:t>1 sentence with a  semi-colon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Label the subject and verb in each of those four sentences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/>
              <a:t>He couldn’t have cared less, so long as he could pass and punt.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	Lee, Harper. </a:t>
            </a:r>
            <a:r>
              <a:rPr lang="en-US" b="1" i="1" dirty="0" smtClean="0"/>
              <a:t>To Kill A Mockingbird</a:t>
            </a:r>
            <a:r>
              <a:rPr lang="en-US" b="1" dirty="0" smtClean="0"/>
              <a:t>. 		New York: HarperCollins Publishers, 		2006. (1960)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Subordinate Conjunctions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I am here because I have organizational ties here.</a:t>
            </a:r>
          </a:p>
          <a:p>
            <a:pPr>
              <a:buNone/>
            </a:pPr>
            <a:endParaRPr lang="en-US" sz="3600" b="1" dirty="0" smtClean="0"/>
          </a:p>
          <a:p>
            <a:pPr algn="r">
              <a:buNone/>
            </a:pPr>
            <a:r>
              <a:rPr lang="en-US" sz="2000" b="1" dirty="0" smtClean="0"/>
              <a:t>King, Martin Luther.“Letter from Birmingham Jail.” </a:t>
            </a:r>
            <a:r>
              <a:rPr lang="en-US" sz="3600" b="1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after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although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as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because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before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even if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even though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if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order that 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once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provided that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rather than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since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 that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than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that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though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unless 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until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when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whenever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where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whereas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wherever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whether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while</a:t>
                      </a:r>
                      <a:b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why 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Subordinate Conjunctions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dirty="0" smtClean="0"/>
              <a:t>I am here </a:t>
            </a:r>
            <a:r>
              <a:rPr lang="en-US" sz="2400" i="1" dirty="0" smtClean="0"/>
              <a:t>because</a:t>
            </a:r>
            <a:r>
              <a:rPr lang="en-US" sz="2400" dirty="0" smtClean="0"/>
              <a:t> I have organizational ties here.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Louisa will wash the sink full of her dirty dishes </a:t>
            </a:r>
            <a:r>
              <a:rPr lang="en-US" b="1" i="1" dirty="0" smtClean="0"/>
              <a:t>once </a:t>
            </a:r>
            <a:r>
              <a:rPr lang="en-US" dirty="0" smtClean="0"/>
              <a:t>her roommate Shane cleans his stubble and globs of shaving cream from the bathroom sink.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looked on top of the refrigerator, </a:t>
            </a:r>
            <a:r>
              <a:rPr lang="en-US" b="1" i="1" dirty="0" smtClean="0"/>
              <a:t>where</a:t>
            </a:r>
            <a:r>
              <a:rPr lang="en-US" dirty="0" smtClean="0"/>
              <a:t> Jenny will often hide a bag of chocolate chip cookies.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Combine these two sentences using a subordinate conjunction</a:t>
            </a:r>
          </a:p>
          <a:p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Sammy blew out the candles of his birthday cake.</a:t>
            </a:r>
          </a:p>
          <a:p>
            <a:r>
              <a:rPr lang="en-US" dirty="0" smtClean="0"/>
              <a:t>Sammy burned the tip of his nose.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Explain the issues with the following sentences.  Write the corrected sentence in your notebook.</a:t>
            </a:r>
          </a:p>
          <a:p>
            <a:pPr>
              <a:buNone/>
            </a:pPr>
            <a:endParaRPr lang="en-US" sz="2000" i="1" dirty="0" smtClean="0"/>
          </a:p>
          <a:p>
            <a:r>
              <a:rPr lang="en-US" sz="3200" dirty="0" smtClean="0"/>
              <a:t>The movie was amazing.  Because of the special effects.</a:t>
            </a:r>
          </a:p>
          <a:p>
            <a:r>
              <a:rPr lang="en-US" sz="3200" dirty="0" smtClean="0"/>
              <a:t>Whether you want to or not.  You have to do this.</a:t>
            </a:r>
          </a:p>
          <a:p>
            <a:r>
              <a:rPr lang="en-US" sz="3200" dirty="0" smtClean="0"/>
              <a:t>Let’s go it’s getting hot.</a:t>
            </a:r>
          </a:p>
          <a:p>
            <a:r>
              <a:rPr lang="en-US" sz="3200" dirty="0" smtClean="0"/>
              <a:t>I need a new TV, mine is broken.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passage about your favorite sports team.  Include the following in your response:</a:t>
            </a:r>
          </a:p>
          <a:p>
            <a:pPr lvl="1"/>
            <a:r>
              <a:rPr lang="en-US" dirty="0" smtClean="0"/>
              <a:t>2 Complex Sentences </a:t>
            </a:r>
          </a:p>
          <a:p>
            <a:pPr lvl="2"/>
            <a:r>
              <a:rPr lang="en-US" sz="2000" dirty="0" smtClean="0"/>
              <a:t>Label the Subject &amp; Verb in the Independent Clause and the Dependent Clause in each sentence</a:t>
            </a:r>
            <a:endParaRPr lang="en-US" dirty="0" smtClean="0"/>
          </a:p>
          <a:p>
            <a:pPr lvl="1"/>
            <a:r>
              <a:rPr lang="en-US" dirty="0" smtClean="0"/>
              <a:t>1 Compound Sentence</a:t>
            </a:r>
          </a:p>
          <a:p>
            <a:pPr lvl="2"/>
            <a:r>
              <a:rPr lang="en-US" dirty="0" smtClean="0"/>
              <a:t>Label the Subject &amp; Verb in both Independent Clauses </a:t>
            </a:r>
          </a:p>
          <a:p>
            <a:pPr lvl="1"/>
            <a:r>
              <a:rPr lang="en-US" sz="2400" dirty="0" smtClean="0"/>
              <a:t>1sentence that uses </a:t>
            </a:r>
            <a:r>
              <a:rPr lang="en-US" sz="2400" b="1" i="1" dirty="0" smtClean="0"/>
              <a:t>either</a:t>
            </a:r>
            <a:r>
              <a:rPr lang="en-US" sz="2400" dirty="0" smtClean="0"/>
              <a:t>  a semi-colon  ( ; ) </a:t>
            </a:r>
            <a:r>
              <a:rPr lang="en-US" sz="2400" b="1" i="1" dirty="0" smtClean="0"/>
              <a:t>or </a:t>
            </a:r>
            <a:r>
              <a:rPr lang="en-US" sz="2400" dirty="0" smtClean="0"/>
              <a:t>colon ( </a:t>
            </a:r>
            <a:r>
              <a:rPr lang="en-US" sz="2400" dirty="0" smtClean="0">
                <a:sym typeface="Wingdings" pitchFamily="2" charset="2"/>
              </a:rPr>
              <a:t>: )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Label the subject and verb in any Independent Clause 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Introductory Clauses with Comma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If there were an Olympic contest for talking, Shelly Stalls would sweep the event.</a:t>
            </a:r>
          </a:p>
          <a:p>
            <a:pPr>
              <a:buNone/>
            </a:pPr>
            <a:r>
              <a:rPr lang="en-US" sz="2800" dirty="0" smtClean="0"/>
              <a:t>		</a:t>
            </a:r>
            <a:endParaRPr lang="en-US" sz="4000" dirty="0" smtClean="0"/>
          </a:p>
          <a:p>
            <a:pPr algn="r">
              <a:buNone/>
            </a:pPr>
            <a:r>
              <a:rPr lang="en-US" sz="2800" dirty="0" smtClean="0"/>
              <a:t>-</a:t>
            </a:r>
            <a:r>
              <a:rPr lang="en-US" sz="2800" i="1" dirty="0" smtClean="0"/>
              <a:t>Flipped, </a:t>
            </a:r>
            <a:r>
              <a:rPr lang="en-US" sz="2800" dirty="0" smtClean="0"/>
              <a:t>p. 16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</a:t>
            </a:r>
            <a:r>
              <a:rPr lang="en-US" dirty="0" err="1" smtClean="0"/>
              <a:t>noice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couldn’t have cared less, so long as he could pass and punt.</a:t>
            </a:r>
          </a:p>
          <a:p>
            <a:endParaRPr lang="en-US" dirty="0" smtClean="0"/>
          </a:p>
          <a:p>
            <a:r>
              <a:rPr lang="en-US" dirty="0" smtClean="0"/>
              <a:t>As long as you keep quiet, you will not anger me.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She was excited for the trip, so long as he was not going to be there.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After</a:t>
            </a:r>
          </a:p>
          <a:p>
            <a:pPr>
              <a:defRPr/>
            </a:pPr>
            <a:r>
              <a:rPr lang="en-US" dirty="0" smtClean="0"/>
              <a:t>Although</a:t>
            </a:r>
          </a:p>
          <a:p>
            <a:pPr>
              <a:defRPr/>
            </a:pPr>
            <a:r>
              <a:rPr lang="en-US" dirty="0" smtClean="0"/>
              <a:t>As</a:t>
            </a:r>
          </a:p>
          <a:p>
            <a:pPr>
              <a:defRPr/>
            </a:pPr>
            <a:r>
              <a:rPr lang="en-US" dirty="0" smtClean="0"/>
              <a:t>When</a:t>
            </a:r>
          </a:p>
          <a:p>
            <a:pPr>
              <a:defRPr/>
            </a:pPr>
            <a:r>
              <a:rPr lang="en-US" dirty="0" smtClean="0"/>
              <a:t>While</a:t>
            </a:r>
          </a:p>
          <a:p>
            <a:pPr>
              <a:defRPr/>
            </a:pPr>
            <a:r>
              <a:rPr lang="en-US" dirty="0" smtClean="0"/>
              <a:t>Until</a:t>
            </a:r>
          </a:p>
          <a:p>
            <a:pPr>
              <a:defRPr/>
            </a:pPr>
            <a:r>
              <a:rPr lang="en-US" dirty="0" smtClean="0"/>
              <a:t>Because</a:t>
            </a:r>
          </a:p>
          <a:p>
            <a:pPr>
              <a:defRPr/>
            </a:pPr>
            <a:r>
              <a:rPr lang="en-US" dirty="0" smtClean="0"/>
              <a:t>Before</a:t>
            </a:r>
          </a:p>
          <a:p>
            <a:pPr>
              <a:defRPr/>
            </a:pPr>
            <a:r>
              <a:rPr lang="en-US" dirty="0" smtClean="0"/>
              <a:t>If</a:t>
            </a:r>
          </a:p>
          <a:p>
            <a:pPr>
              <a:defRPr/>
            </a:pPr>
            <a:r>
              <a:rPr lang="en-US" dirty="0" smtClean="0"/>
              <a:t>Since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AAAWWUBBIS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800" b="1" dirty="0" smtClean="0"/>
              <a:t>If there was an Olympic contest for talking, Shelly Stalls would sweep the event.</a:t>
            </a:r>
            <a:endParaRPr lang="en-US" b="1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there was an award for getting out of work, my brother would take the gold.</a:t>
            </a:r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After washing the dishes, you can watch TV. 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Revise the following sentences using an introductory clause.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didn’t want to do the assignment.  He did it anyway.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Kristin did her homework.  Then she walked the dog.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Explain the issue with the following sentences.  In your notebook, write the correct sentence.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Because he wanted to go to the store.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While the baby is sleeping.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telling what you would do with a million dollars.</a:t>
            </a:r>
          </a:p>
          <a:p>
            <a:pPr lvl="1"/>
            <a:r>
              <a:rPr lang="en-US" dirty="0" smtClean="0"/>
              <a:t>At least seven sentences should begin with an AAWWUBBIS.</a:t>
            </a:r>
          </a:p>
          <a:p>
            <a:pPr lvl="1"/>
            <a:r>
              <a:rPr lang="en-US" dirty="0" smtClean="0"/>
              <a:t>Be sure to properly punctuation!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If I had a million dollars, I would buy books.  After I bought the books, I would put them in my library.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Conjunctive Adverbs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500" b="1" dirty="0" smtClean="0"/>
              <a:t>But different men often see the same subject in different lights; therefore, I hope it will not be thought disrespectful to those gentlemen if, entertaining as I do, opinions of a character very opposite to theirs, I shall speak forth my sentiments freely, and without reserve.</a:t>
            </a:r>
            <a:endParaRPr lang="en-US" sz="3500" dirty="0" smtClean="0"/>
          </a:p>
          <a:p>
            <a:pPr>
              <a:buNone/>
              <a:defRPr/>
            </a:pPr>
            <a:endParaRPr lang="en-US" sz="3000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 algn="r">
              <a:buNone/>
              <a:defRPr/>
            </a:pPr>
            <a:r>
              <a:rPr lang="en-US" sz="2000" b="1" dirty="0" smtClean="0"/>
              <a:t>Henry, Patrick. “Speech to the Second Virginia Convention.” (1775)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Conjunctive Adverbs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10890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accordingly, </a:t>
            </a:r>
          </a:p>
          <a:p>
            <a:pPr>
              <a:defRPr/>
            </a:pPr>
            <a:r>
              <a:rPr lang="en-US" dirty="0" smtClean="0"/>
              <a:t>furthermore, </a:t>
            </a:r>
          </a:p>
          <a:p>
            <a:pPr>
              <a:defRPr/>
            </a:pPr>
            <a:r>
              <a:rPr lang="en-US" dirty="0" smtClean="0"/>
              <a:t>moreover, </a:t>
            </a:r>
          </a:p>
          <a:p>
            <a:pPr>
              <a:defRPr/>
            </a:pPr>
            <a:r>
              <a:rPr lang="en-US" dirty="0" smtClean="0"/>
              <a:t>similarly, </a:t>
            </a:r>
          </a:p>
          <a:p>
            <a:pPr>
              <a:defRPr/>
            </a:pPr>
            <a:r>
              <a:rPr lang="en-US" dirty="0" smtClean="0"/>
              <a:t>also, </a:t>
            </a:r>
          </a:p>
          <a:p>
            <a:pPr>
              <a:defRPr/>
            </a:pPr>
            <a:r>
              <a:rPr lang="en-US" dirty="0" smtClean="0"/>
              <a:t>still, </a:t>
            </a:r>
          </a:p>
          <a:p>
            <a:pPr>
              <a:defRPr/>
            </a:pPr>
            <a:r>
              <a:rPr lang="en-US" dirty="0" smtClean="0"/>
              <a:t>anyway, </a:t>
            </a:r>
          </a:p>
          <a:p>
            <a:pPr>
              <a:defRPr/>
            </a:pPr>
            <a:r>
              <a:rPr lang="en-US" dirty="0" smtClean="0"/>
              <a:t>however, </a:t>
            </a:r>
          </a:p>
          <a:p>
            <a:pPr>
              <a:defRPr/>
            </a:pPr>
            <a:r>
              <a:rPr lang="en-US" dirty="0" smtClean="0"/>
              <a:t>nevertheless, </a:t>
            </a:r>
          </a:p>
          <a:p>
            <a:pPr>
              <a:defRPr/>
            </a:pPr>
            <a:r>
              <a:rPr lang="en-US" dirty="0" smtClean="0"/>
              <a:t>then, </a:t>
            </a:r>
          </a:p>
          <a:p>
            <a:pPr>
              <a:defRPr/>
            </a:pPr>
            <a:r>
              <a:rPr lang="en-US" dirty="0" smtClean="0"/>
              <a:t>besides, </a:t>
            </a:r>
          </a:p>
          <a:p>
            <a:pPr>
              <a:defRPr/>
            </a:pPr>
            <a:r>
              <a:rPr lang="en-US" dirty="0" smtClean="0"/>
              <a:t>incidentally, </a:t>
            </a:r>
          </a:p>
          <a:p>
            <a:pPr>
              <a:defRPr/>
            </a:pPr>
            <a:r>
              <a:rPr lang="en-US" dirty="0" smtClean="0"/>
              <a:t>next,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503270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certainly, </a:t>
            </a:r>
          </a:p>
          <a:p>
            <a:pPr>
              <a:defRPr/>
            </a:pPr>
            <a:r>
              <a:rPr lang="en-US" dirty="0" smtClean="0"/>
              <a:t>indeed, </a:t>
            </a:r>
          </a:p>
          <a:p>
            <a:pPr>
              <a:defRPr/>
            </a:pPr>
            <a:r>
              <a:rPr lang="en-US" dirty="0" smtClean="0"/>
              <a:t>nonetheless, </a:t>
            </a:r>
          </a:p>
          <a:p>
            <a:pPr>
              <a:defRPr/>
            </a:pPr>
            <a:r>
              <a:rPr lang="en-US" dirty="0" smtClean="0"/>
              <a:t>therefore, </a:t>
            </a:r>
          </a:p>
          <a:p>
            <a:pPr>
              <a:defRPr/>
            </a:pPr>
            <a:r>
              <a:rPr lang="en-US" dirty="0" smtClean="0"/>
              <a:t>consequently, </a:t>
            </a:r>
          </a:p>
          <a:p>
            <a:pPr>
              <a:defRPr/>
            </a:pPr>
            <a:r>
              <a:rPr lang="en-US" dirty="0" smtClean="0"/>
              <a:t>instead, </a:t>
            </a:r>
          </a:p>
          <a:p>
            <a:pPr>
              <a:defRPr/>
            </a:pPr>
            <a:r>
              <a:rPr lang="en-US" dirty="0" smtClean="0"/>
              <a:t>now, </a:t>
            </a:r>
          </a:p>
          <a:p>
            <a:pPr>
              <a:defRPr/>
            </a:pPr>
            <a:r>
              <a:rPr lang="en-US" dirty="0" smtClean="0"/>
              <a:t>thus, </a:t>
            </a:r>
          </a:p>
          <a:p>
            <a:pPr>
              <a:defRPr/>
            </a:pPr>
            <a:r>
              <a:rPr lang="en-US" dirty="0" smtClean="0"/>
              <a:t>finally, </a:t>
            </a:r>
          </a:p>
          <a:p>
            <a:pPr>
              <a:defRPr/>
            </a:pPr>
            <a:r>
              <a:rPr lang="en-US" dirty="0" smtClean="0"/>
              <a:t>likewise, </a:t>
            </a:r>
          </a:p>
          <a:p>
            <a:pPr>
              <a:defRPr/>
            </a:pPr>
            <a:r>
              <a:rPr lang="en-US" dirty="0" smtClean="0"/>
              <a:t>otherwise, </a:t>
            </a:r>
          </a:p>
          <a:p>
            <a:pPr>
              <a:defRPr/>
            </a:pPr>
            <a:r>
              <a:rPr lang="en-US" dirty="0" smtClean="0"/>
              <a:t>undoubtedly, </a:t>
            </a:r>
          </a:p>
          <a:p>
            <a:pPr>
              <a:defRPr/>
            </a:pPr>
            <a:r>
              <a:rPr lang="en-US" dirty="0" smtClean="0"/>
              <a:t>further, </a:t>
            </a:r>
          </a:p>
          <a:p>
            <a:pPr>
              <a:defRPr/>
            </a:pPr>
            <a:r>
              <a:rPr lang="en-US" dirty="0" smtClean="0"/>
              <a:t>meanwhile,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But different men often see the same subject in different lights; therefore, I hope it will not be thought disrespectful to those gentlemen if, entertaining as I do, opinions of a character very opposite to theirs, I shall speak forth my sentiments freely, and without reserve.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Mrs. Crawford reads many books; therefore, she talks about them a lot.</a:t>
            </a:r>
          </a:p>
          <a:p>
            <a:endParaRPr lang="en-US" sz="3200" dirty="0" smtClean="0"/>
          </a:p>
          <a:p>
            <a:r>
              <a:rPr lang="en-US" sz="3200" dirty="0" smtClean="0"/>
              <a:t>Randy went to the game; however, he did not talk to anyone.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i="1" dirty="0" smtClean="0"/>
              <a:t>Revise the following sentences using a semi-colon, conjunctive adverb, and comma.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Leon's apartment complex does not allow dogs over thirty pounds</a:t>
            </a:r>
            <a:r>
              <a:rPr lang="en-US" b="1" dirty="0" smtClean="0"/>
              <a:t>.  </a:t>
            </a:r>
            <a:r>
              <a:rPr lang="en-US" dirty="0" smtClean="0"/>
              <a:t>He would have bought the gangly Great Dane puppy playing in the pet store window.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Explain the issue with the following sentences.  In your notebook, write the correct sentence.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January is the coldest month, however, it is a time of great beauty.</a:t>
            </a:r>
          </a:p>
          <a:p>
            <a:r>
              <a:rPr lang="en-US" dirty="0" smtClean="0"/>
              <a:t>Erica felt as if she might faint from hunger, therefore, she decided a trip to McDonald’s was necessary.</a:t>
            </a:r>
          </a:p>
          <a:p>
            <a:r>
              <a:rPr lang="en-US" dirty="0" smtClean="0"/>
              <a:t>Empty the trash, then line the basket with a new bag.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Write a paragraph about your best friend.  In your paragraph, use the following:</a:t>
            </a:r>
          </a:p>
          <a:p>
            <a:pPr lvl="1"/>
            <a:r>
              <a:rPr lang="en-US" sz="2400" dirty="0" smtClean="0"/>
              <a:t>1 conjunctive adverb</a:t>
            </a:r>
          </a:p>
          <a:p>
            <a:pPr lvl="2"/>
            <a:r>
              <a:rPr lang="en-US" sz="2400" dirty="0" smtClean="0"/>
              <a:t>Label the Subject &amp; Verb in both Independent Clauses</a:t>
            </a:r>
          </a:p>
          <a:p>
            <a:pPr lvl="1"/>
            <a:r>
              <a:rPr lang="en-US" sz="2400" dirty="0" smtClean="0"/>
              <a:t>1 sentence with an introductory clause</a:t>
            </a:r>
          </a:p>
          <a:p>
            <a:pPr lvl="2"/>
            <a:r>
              <a:rPr lang="en-US" sz="2400" dirty="0" smtClean="0"/>
              <a:t>Label the Subject &amp; Verb in the Introductory Clause and the Independent Clause</a:t>
            </a:r>
          </a:p>
          <a:p>
            <a:pPr lvl="1"/>
            <a:r>
              <a:rPr lang="en-US" sz="2600" dirty="0" smtClean="0"/>
              <a:t>1 compound sentence</a:t>
            </a:r>
          </a:p>
          <a:p>
            <a:pPr lvl="2"/>
            <a:r>
              <a:rPr lang="en-US" sz="2400" dirty="0" smtClean="0"/>
              <a:t>Label the Subject &amp; Verb in both Independent Clauses</a:t>
            </a:r>
          </a:p>
          <a:p>
            <a:pPr lvl="2"/>
            <a:endParaRPr lang="en-US" sz="2400" dirty="0" smtClean="0"/>
          </a:p>
          <a:p>
            <a:pPr lvl="2"/>
            <a:endParaRPr lang="en-US" sz="2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8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Non-restrictive Elements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His many legs, pitifully thin compared with the size of the rest of him, were waving helplessly before his eyes.</a:t>
            </a:r>
          </a:p>
          <a:p>
            <a:pPr>
              <a:buNone/>
            </a:pPr>
            <a:r>
              <a:rPr lang="en-US" sz="3200" b="1" dirty="0" smtClean="0"/>
              <a:t> </a:t>
            </a:r>
            <a:endParaRPr lang="en-US" sz="3200" dirty="0" smtClean="0"/>
          </a:p>
          <a:p>
            <a:pPr algn="r">
              <a:buNone/>
            </a:pPr>
            <a:r>
              <a:rPr lang="en-US" sz="1800" b="1" dirty="0" smtClean="0"/>
              <a:t>		Kafka, Franz. </a:t>
            </a:r>
            <a:r>
              <a:rPr lang="en-US" sz="1800" b="1" i="1" dirty="0" smtClean="0"/>
              <a:t>The Metamorphosis</a:t>
            </a:r>
            <a:r>
              <a:rPr lang="en-US" sz="1800" b="1" dirty="0" smtClean="0"/>
              <a:t>. Translated by Stanley </a:t>
            </a:r>
            <a:r>
              <a:rPr lang="en-US" sz="1800" b="1" dirty="0" err="1" smtClean="0"/>
              <a:t>Corngold</a:t>
            </a:r>
            <a:r>
              <a:rPr lang="en-US" sz="1800" b="1" dirty="0" smtClean="0"/>
              <a:t>. New York: Bantam, 1972. 	(1915)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His many legs, pitifully thin compared with the size of the rest of him, were waving helplessly before his eyes.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 dog, curled up on her pillow, slept soundly through the storm.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 mother, who is sitting by the window, is talking to herself.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i="1" dirty="0" smtClean="0"/>
              <a:t>Combine these sentences using a nonrestrictive element</a:t>
            </a:r>
            <a:r>
              <a:rPr lang="en-US" sz="2000" i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His arms were crossed across his chest.</a:t>
            </a:r>
          </a:p>
          <a:p>
            <a:pPr>
              <a:lnSpc>
                <a:spcPct val="90000"/>
              </a:lnSpc>
              <a:buNone/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His arms are quite big compared to the rest of him.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Explain the issue with following sentence.  Rewrite the sentence correctly in your notebook.</a:t>
            </a:r>
          </a:p>
          <a:p>
            <a:endParaRPr lang="en-US" dirty="0" smtClean="0"/>
          </a:p>
          <a:p>
            <a:r>
              <a:rPr lang="en-US" sz="2800" dirty="0" smtClean="0"/>
              <a:t>He has many legs, they are much thinner than the rest of him, that were waving helplessly before his eyes.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Combine the two sentences into one following the format of our sample sentence. </a:t>
            </a:r>
          </a:p>
          <a:p>
            <a:endParaRPr lang="en-US" dirty="0" smtClean="0"/>
          </a:p>
          <a:p>
            <a:r>
              <a:rPr lang="en-US" dirty="0" smtClean="0"/>
              <a:t>She wanted to play on the basketball team.</a:t>
            </a:r>
          </a:p>
          <a:p>
            <a:r>
              <a:rPr lang="en-US" dirty="0" smtClean="0"/>
              <a:t>She only wanted to play guard.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passage about an item you cannot live without.  Include the following skills:</a:t>
            </a:r>
          </a:p>
          <a:p>
            <a:pPr lvl="1"/>
            <a:r>
              <a:rPr lang="en-US" dirty="0" smtClean="0"/>
              <a:t>1 non-restrictive element</a:t>
            </a:r>
          </a:p>
          <a:p>
            <a:pPr lvl="1"/>
            <a:r>
              <a:rPr lang="en-US" dirty="0" smtClean="0"/>
              <a:t>1 conjunctive adverb with a comma</a:t>
            </a:r>
          </a:p>
          <a:p>
            <a:pPr lvl="1"/>
            <a:r>
              <a:rPr lang="en-US" dirty="0" smtClean="0"/>
              <a:t>1 introductory clause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Label the subject and verb in ALL Independent and Dependent Clauses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en-US" sz="2800" b="1" dirty="0" smtClean="0"/>
              <a:t>It was A LOW, DULL, QUICK SOUND -- MUCH SUCH A SOUND AS A WATCH MAKES WHEN ENVELOPED IN COTTON. I gasped for breath, and yet the officers heard it not. I talked more quickly, more vehemently but the noise steadily increased. I arose and argued about trifles, in a high key and with violent gesticulations; but the noise steadily increased. Why WOULD they not be gone? I paced the floor to and fro with heavy strides, as if excited to fury by the observations of the men, but the noise steadily increased. O God! What COULD I do? I foamed -- I raved -- I swore! I swung the chair upon which I had been sitting, and grated it upon the boards, but the noise arose over all and continually increased. It grew louder -- louder -- louder!</a:t>
            </a:r>
            <a:endParaRPr lang="en-US" sz="2800" dirty="0" smtClean="0"/>
          </a:p>
          <a:p>
            <a:pPr algn="r">
              <a:buNone/>
              <a:defRPr/>
            </a:pPr>
            <a:endParaRPr lang="en-US" dirty="0" smtClean="0"/>
          </a:p>
          <a:p>
            <a:pPr algn="r">
              <a:buNone/>
              <a:defRPr/>
            </a:pPr>
            <a:r>
              <a:rPr lang="en-US" sz="2400" b="1" i="1" dirty="0" smtClean="0"/>
              <a:t>Poe, Edgar Alan. “The Tell-Tale Heart.”</a:t>
            </a:r>
            <a:endParaRPr lang="en-US" sz="24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kind of tone is being used to create a mood in these two sentences?  What words help create it?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trees were dead and rotting.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sun rose in the east, chasing away the shadows of night and welcoming the day as everyone awoke.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Revise these sentences using specific words and phrases that help to make a stronger, clearer tone.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The party I went to was really good.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School today was really boring and long.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dirty="0" smtClean="0"/>
              <a:t>Write a passage that creates a specific tone.  Consider these tones:</a:t>
            </a:r>
          </a:p>
          <a:p>
            <a:pPr lvl="1">
              <a:defRPr/>
            </a:pPr>
            <a:r>
              <a:rPr lang="en-US" dirty="0" smtClean="0"/>
              <a:t>Exciting</a:t>
            </a:r>
          </a:p>
          <a:p>
            <a:pPr lvl="1">
              <a:defRPr/>
            </a:pPr>
            <a:r>
              <a:rPr lang="en-US" dirty="0" smtClean="0"/>
              <a:t>Depressing</a:t>
            </a:r>
          </a:p>
          <a:p>
            <a:pPr lvl="1">
              <a:defRPr/>
            </a:pPr>
            <a:r>
              <a:rPr lang="en-US" dirty="0" smtClean="0"/>
              <a:t>Funny</a:t>
            </a:r>
          </a:p>
          <a:p>
            <a:pPr lvl="1">
              <a:defRPr/>
            </a:pPr>
            <a:r>
              <a:rPr lang="en-US" dirty="0" smtClean="0"/>
              <a:t>Scared</a:t>
            </a:r>
          </a:p>
          <a:p>
            <a:pPr lvl="1">
              <a:defRPr/>
            </a:pPr>
            <a:r>
              <a:rPr lang="en-US" dirty="0" smtClean="0"/>
              <a:t>Anxious</a:t>
            </a:r>
          </a:p>
          <a:p>
            <a:pPr lvl="1">
              <a:defRPr/>
            </a:pPr>
            <a:r>
              <a:rPr lang="en-US" dirty="0" smtClean="0"/>
              <a:t>Peaceful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After writing your passage, tell what tone you were going for and underline words that helped you create 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Structure 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3600" dirty="0" smtClean="0"/>
              <a:t>We have gathered here to affirm a faith, a faith in a common purpose, a common conviction, a common devotion.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algn="r">
              <a:lnSpc>
                <a:spcPct val="90000"/>
              </a:lnSpc>
              <a:buFont typeface="Wingdings 3" pitchFamily="18" charset="2"/>
              <a:buNone/>
            </a:pPr>
            <a:r>
              <a:rPr lang="en-US" dirty="0" smtClean="0"/>
              <a:t>			</a:t>
            </a:r>
            <a:r>
              <a:rPr lang="en-US" sz="2000" dirty="0" smtClean="0"/>
              <a:t>Hand, Learned. “I Am an American Day Address.” (1944)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</a:t>
            </a:r>
            <a:r>
              <a:rPr lang="en-US" dirty="0" err="1" smtClean="0"/>
              <a:t>noice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800" dirty="0" smtClean="0"/>
              <a:t>We have gathered here to affirm a faith, a faith in a common purpose, a common conviction, a common devotion.</a:t>
            </a:r>
          </a:p>
          <a:p>
            <a:pPr>
              <a:buFont typeface="Wingdings 3" pitchFamily="18" charset="2"/>
              <a:buNone/>
            </a:pPr>
            <a:endParaRPr lang="en-US" sz="2000" dirty="0" smtClean="0"/>
          </a:p>
          <a:p>
            <a:r>
              <a:rPr lang="en-US" sz="2800" dirty="0" smtClean="0"/>
              <a:t>Mary likes swimming, hiking, and running.</a:t>
            </a:r>
          </a:p>
          <a:p>
            <a:endParaRPr lang="en-US" sz="2800" dirty="0" smtClean="0"/>
          </a:p>
          <a:p>
            <a:r>
              <a:rPr lang="en-US" sz="2800" dirty="0" smtClean="0"/>
              <a:t>The teacher said we should read, write, and discuss to do well in the class.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Write a sentence that uses two clauses</a:t>
            </a:r>
          </a:p>
          <a:p>
            <a:pPr lvl="1"/>
            <a:r>
              <a:rPr lang="en-US" sz="3600" dirty="0" smtClean="0"/>
              <a:t>Label the clauses as either an Independent Clause (IC) or Dependent Clause (DC)</a:t>
            </a:r>
          </a:p>
          <a:p>
            <a:r>
              <a:rPr lang="en-US" sz="4400" dirty="0" smtClean="0"/>
              <a:t>This will count for assessment points!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800" dirty="0" smtClean="0"/>
              <a:t>Rewrite the italicized part to make it parallel with the rest of the sentence.  Change or add things as necessary.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My roommate liked to repair things around the house and </a:t>
            </a:r>
            <a:r>
              <a:rPr lang="en-US" sz="2800" i="1" dirty="0" smtClean="0"/>
              <a:t>his own cooking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When I was a member of the basketball team, everyone met me with a happy smile, made lively conversation, and </a:t>
            </a:r>
            <a:r>
              <a:rPr lang="en-US" sz="2800" i="1" dirty="0" smtClean="0"/>
              <a:t>I was invited to many parties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My roommate was a smart dresser, a good student, and </a:t>
            </a:r>
            <a:r>
              <a:rPr lang="en-US" sz="2800" i="1" dirty="0" smtClean="0"/>
              <a:t>really knew how to talk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Which one is parallel?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To protect her delicate hands, Fran will not rake the yard, do the dishes, or refuses to scrub the bathtub.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To protect her delicate hands, Fran will not rake the yard, do the dishes, or scrub the bathtub.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Which one is parallel?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After Amanda cashes her paycheck, the money goes to her savings account, coffee fund, and credit card balance.</a:t>
            </a:r>
          </a:p>
          <a:p>
            <a:endParaRPr lang="en-US" dirty="0" smtClean="0"/>
          </a:p>
          <a:p>
            <a:r>
              <a:rPr lang="en-US" dirty="0" smtClean="0"/>
              <a:t>After Amanda cashes her paycheck, the money goes to her savings account, coffee fund, and paying her credit card bill.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Which one is parallel?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In preparation for his run, Alex was tightening his shoelaces, applied sunscreen, and increased the volume on his iPod.</a:t>
            </a:r>
          </a:p>
          <a:p>
            <a:endParaRPr lang="en-US" dirty="0" smtClean="0"/>
          </a:p>
          <a:p>
            <a:r>
              <a:rPr lang="en-US" dirty="0" smtClean="0"/>
              <a:t>In preparation for his run, Alex tightened his shoelaces, applied sunscreen, and increased the volume on his iPod.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Which one is parallel?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We looked everywhere for the car keys – under the couch cushions, in the trash can, and on the counter.</a:t>
            </a:r>
          </a:p>
          <a:p>
            <a:endParaRPr lang="en-US" dirty="0" smtClean="0"/>
          </a:p>
          <a:p>
            <a:r>
              <a:rPr lang="en-US" dirty="0" smtClean="0"/>
              <a:t>We looked everywhere for the car keys – under the couch cushions, searching the trash can, and on the counter.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passage about something you learned this semester.  It may be from any class.  Include the following skills:</a:t>
            </a:r>
          </a:p>
          <a:p>
            <a:pPr lvl="1"/>
            <a:r>
              <a:rPr lang="en-US" dirty="0" smtClean="0"/>
              <a:t>1 example of parallel structure</a:t>
            </a:r>
          </a:p>
          <a:p>
            <a:pPr lvl="1"/>
            <a:r>
              <a:rPr lang="en-US" dirty="0" smtClean="0"/>
              <a:t>1 non-restrictive element</a:t>
            </a:r>
          </a:p>
          <a:p>
            <a:pPr lvl="1"/>
            <a:r>
              <a:rPr lang="en-US" dirty="0" smtClean="0"/>
              <a:t>1 conjunctive adverb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Semi-colons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/>
              <a:t>I cannot define it; I can only tell you my own faith.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Hand, Learned. “I Am an American Day 	Address.” (1944)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notice?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2443</Words>
  <Application>Microsoft Office PowerPoint</Application>
  <PresentationFormat>On-screen Show (4:3)</PresentationFormat>
  <Paragraphs>383</Paragraphs>
  <Slides>76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Concourse</vt:lpstr>
      <vt:lpstr>Grammar Units of Study English 10 A</vt:lpstr>
      <vt:lpstr>Unit 1</vt:lpstr>
      <vt:lpstr>What do you notice?</vt:lpstr>
      <vt:lpstr>Compare and Contrast</vt:lpstr>
      <vt:lpstr>Imitation</vt:lpstr>
      <vt:lpstr>Revise</vt:lpstr>
      <vt:lpstr>Write</vt:lpstr>
      <vt:lpstr>Unit 2</vt:lpstr>
      <vt:lpstr>What do you notice?</vt:lpstr>
      <vt:lpstr>Compare and Contrast</vt:lpstr>
      <vt:lpstr>Imitation</vt:lpstr>
      <vt:lpstr>Revise</vt:lpstr>
      <vt:lpstr>Edit</vt:lpstr>
      <vt:lpstr>Write</vt:lpstr>
      <vt:lpstr>Unit 3</vt:lpstr>
      <vt:lpstr>What do you notice?</vt:lpstr>
      <vt:lpstr>Compare and Contrast</vt:lpstr>
      <vt:lpstr>Imitation</vt:lpstr>
      <vt:lpstr>Revise</vt:lpstr>
      <vt:lpstr>Edit</vt:lpstr>
      <vt:lpstr>Write</vt:lpstr>
      <vt:lpstr>Unit 4</vt:lpstr>
      <vt:lpstr>What do you notice?</vt:lpstr>
      <vt:lpstr>FANBOYS</vt:lpstr>
      <vt:lpstr>Compare and Contrast</vt:lpstr>
      <vt:lpstr>Imitation</vt:lpstr>
      <vt:lpstr>Revise</vt:lpstr>
      <vt:lpstr>Edit</vt:lpstr>
      <vt:lpstr>Write</vt:lpstr>
      <vt:lpstr>Unit 5</vt:lpstr>
      <vt:lpstr>What do you notice?</vt:lpstr>
      <vt:lpstr>Subordinate Conjunctions</vt:lpstr>
      <vt:lpstr>Compare and Contrast</vt:lpstr>
      <vt:lpstr>Imitation</vt:lpstr>
      <vt:lpstr>Revise</vt:lpstr>
      <vt:lpstr>Edit</vt:lpstr>
      <vt:lpstr>Write</vt:lpstr>
      <vt:lpstr>Unit 6</vt:lpstr>
      <vt:lpstr>What do you noice?</vt:lpstr>
      <vt:lpstr>AAAWWUBBIS</vt:lpstr>
      <vt:lpstr>Compare and Contrast</vt:lpstr>
      <vt:lpstr>Imitation</vt:lpstr>
      <vt:lpstr>Revise</vt:lpstr>
      <vt:lpstr>Edit</vt:lpstr>
      <vt:lpstr>Write</vt:lpstr>
      <vt:lpstr>Unit 7</vt:lpstr>
      <vt:lpstr>What do you notice?</vt:lpstr>
      <vt:lpstr>Common Conjunctive Adverbs</vt:lpstr>
      <vt:lpstr>Compare and Contrast</vt:lpstr>
      <vt:lpstr>Imitation</vt:lpstr>
      <vt:lpstr>Revise</vt:lpstr>
      <vt:lpstr>Edit</vt:lpstr>
      <vt:lpstr>Write</vt:lpstr>
      <vt:lpstr>Unit 8 </vt:lpstr>
      <vt:lpstr>What do you notice?</vt:lpstr>
      <vt:lpstr>Compare and Contrast</vt:lpstr>
      <vt:lpstr>Imitation</vt:lpstr>
      <vt:lpstr>Revise</vt:lpstr>
      <vt:lpstr>Edit</vt:lpstr>
      <vt:lpstr>Write</vt:lpstr>
      <vt:lpstr>Unit 9</vt:lpstr>
      <vt:lpstr>What do you notice?</vt:lpstr>
      <vt:lpstr>Compare and Contrast</vt:lpstr>
      <vt:lpstr>Imitation</vt:lpstr>
      <vt:lpstr>Revise</vt:lpstr>
      <vt:lpstr>Write</vt:lpstr>
      <vt:lpstr>Unit 10</vt:lpstr>
      <vt:lpstr>What do you noice?</vt:lpstr>
      <vt:lpstr>Compare and Contrast</vt:lpstr>
      <vt:lpstr>Imitation</vt:lpstr>
      <vt:lpstr>Revise</vt:lpstr>
      <vt:lpstr>Edit</vt:lpstr>
      <vt:lpstr>Edit</vt:lpstr>
      <vt:lpstr>Edit</vt:lpstr>
      <vt:lpstr>Edit</vt:lpstr>
      <vt:lpstr>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Units of Study English 10 A</dc:title>
  <dc:creator>jesbog</dc:creator>
  <cp:lastModifiedBy>brokel</cp:lastModifiedBy>
  <cp:revision>18</cp:revision>
  <dcterms:created xsi:type="dcterms:W3CDTF">2015-05-05T17:01:58Z</dcterms:created>
  <dcterms:modified xsi:type="dcterms:W3CDTF">2015-09-11T14:55:26Z</dcterms:modified>
</cp:coreProperties>
</file>